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1" r:id="rId7"/>
    <p:sldId id="267" r:id="rId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2A2"/>
    <a:srgbClr val="F0B682"/>
    <a:srgbClr val="C6CE86"/>
    <a:srgbClr val="90DFB0"/>
    <a:srgbClr val="62E8EC"/>
    <a:srgbClr val="78ED54"/>
    <a:srgbClr val="EB9569"/>
    <a:srgbClr val="E07FEA"/>
    <a:srgbClr val="9C8AEA"/>
    <a:srgbClr val="F0C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2784" y="96"/>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8/17/2020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8/17/2020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8/17/2020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8/17/2020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phylogenomic investigation of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1" y="9596735"/>
            <a:ext cx="7772400"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1. </a:t>
            </a:r>
            <a:r>
              <a:rPr lang="en-US" sz="1200" dirty="0">
                <a:latin typeface="Arial" panose="020B0604020202020204" pitchFamily="34" charset="0"/>
                <a:cs typeface="Arial" panose="020B0604020202020204" pitchFamily="34" charset="0"/>
              </a:rPr>
              <a:t>(A)</a:t>
            </a:r>
            <a:r>
              <a:rPr lang="en-US" sz="1200" b="1" dirty="0">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Maximum likelihood phylogenetic </a:t>
            </a:r>
            <a:r>
              <a:rPr lang="en-US" sz="1200" dirty="0">
                <a:latin typeface="Arial" panose="020B0604020202020204" pitchFamily="34" charset="0"/>
                <a:cs typeface="Arial" panose="020B0604020202020204" pitchFamily="34" charset="0"/>
              </a:rPr>
              <a:t>tree inferred </a:t>
            </a:r>
            <a:r>
              <a:rPr lang="en-US" sz="1200">
                <a:latin typeface="Arial" panose="020B0604020202020204" pitchFamily="34" charset="0"/>
                <a:cs typeface="Arial" panose="020B0604020202020204" pitchFamily="34" charset="0"/>
              </a:rPr>
              <a:t>from 3 chloroplast genomic regions for 51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and 1 outgroup</a:t>
            </a:r>
            <a:r>
              <a:rPr lang="en-US" sz="1200" i="1">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To facilitate downstream analysis, the </a:t>
            </a:r>
            <a:r>
              <a:rPr lang="en-US" sz="1200">
                <a:latin typeface="Arial" panose="020B0604020202020204" pitchFamily="34" charset="0"/>
                <a:cs typeface="Arial" panose="020B0604020202020204" pitchFamily="34" charset="0"/>
              </a:rPr>
              <a:t>tree was </a:t>
            </a:r>
            <a:r>
              <a:rPr lang="en-US" sz="1200" dirty="0">
                <a:latin typeface="Arial" panose="020B0604020202020204" pitchFamily="34" charset="0"/>
                <a:cs typeface="Arial" panose="020B0604020202020204" pitchFamily="34" charset="0"/>
              </a:rPr>
              <a:t>subdivided </a:t>
            </a:r>
            <a:r>
              <a:rPr lang="en-US" sz="1200">
                <a:latin typeface="Arial" panose="020B0604020202020204" pitchFamily="34" charset="0"/>
                <a:cs typeface="Arial" panose="020B0604020202020204" pitchFamily="34" charset="0"/>
              </a:rPr>
              <a:t>into 5 color-coded clades.</a:t>
            </a:r>
            <a:endParaRPr lang="en-US" sz="1200" b="1" dirty="0">
              <a:latin typeface="Arial" panose="020B0604020202020204" pitchFamily="34" charset="0"/>
              <a:cs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B2AE6DBB-D941-4896-9943-D673495B3D3D}"/>
              </a:ext>
            </a:extLst>
          </p:cNvPr>
          <p:cNvPicPr>
            <a:picLocks noChangeAspect="1"/>
          </p:cNvPicPr>
          <p:nvPr/>
        </p:nvPicPr>
        <p:blipFill rotWithShape="1">
          <a:blip r:embed="rId2">
            <a:extLst>
              <a:ext uri="{28A0092B-C50C-407E-A947-70E740481C1C}">
                <a14:useLocalDpi xmlns:a14="http://schemas.microsoft.com/office/drawing/2010/main" val="0"/>
              </a:ext>
            </a:extLst>
          </a:blip>
          <a:srcRect b="503"/>
          <a:stretch/>
        </p:blipFill>
        <p:spPr>
          <a:xfrm>
            <a:off x="1030563" y="0"/>
            <a:ext cx="5711274" cy="9512937"/>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0" y="8673405"/>
            <a:ext cx="7772400" cy="120032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a:t>
            </a:r>
            <a:r>
              <a:rPr lang="en-US" sz="1200" b="1">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Aerial flavonoid concentrations measured </a:t>
            </a:r>
            <a:r>
              <a:rPr lang="en-US" sz="1200" dirty="0">
                <a:latin typeface="Arial" panose="020B0604020202020204" pitchFamily="34" charset="0"/>
                <a:cs typeface="Arial" panose="020B0604020202020204" pitchFamily="34" charset="0"/>
              </a:rPr>
              <a:t>with High Performance Liquid Chromatography (HPLC</a:t>
            </a:r>
            <a:r>
              <a:rPr lang="en-US" sz="1200">
                <a:latin typeface="Arial" panose="020B0604020202020204" pitchFamily="34" charset="0"/>
                <a:cs typeface="Arial" panose="020B0604020202020204" pitchFamily="34" charset="0"/>
              </a:rPr>
              <a:t>) for # species </a:t>
            </a:r>
            <a:r>
              <a:rPr lang="en-US" sz="1200" dirty="0">
                <a:latin typeface="Arial" panose="020B0604020202020204" pitchFamily="34" charset="0"/>
                <a:cs typeface="Arial" panose="020B0604020202020204" pitchFamily="34" charset="0"/>
              </a:rPr>
              <a:t>of </a:t>
            </a:r>
            <a:r>
              <a:rPr lang="en-US" sz="1200" i="1" dirty="0">
                <a:latin typeface="Arial" panose="020B0604020202020204" pitchFamily="34" charset="0"/>
                <a:cs typeface="Arial" panose="020B0604020202020204" pitchFamily="34" charset="0"/>
              </a:rPr>
              <a:t>Scutellaria</a:t>
            </a:r>
            <a:r>
              <a:rPr lang="en-US" sz="1200">
                <a:latin typeface="Arial" panose="020B0604020202020204" pitchFamily="34" charset="0"/>
                <a:cs typeface="Arial" panose="020B0604020202020204" pitchFamily="34" charset="0"/>
              </a:rPr>
              <a:t>. (A) Heatmap of collected data. Colored </a:t>
            </a:r>
            <a:r>
              <a:rPr lang="en-US" sz="12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a:t>
            </a:r>
            <a:r>
              <a:rPr lang="en-US" sz="1200">
                <a:latin typeface="Arial" panose="020B0604020202020204" pitchFamily="34" charset="0"/>
                <a:cs typeface="Arial" panose="020B0604020202020204" pitchFamily="34" charset="0"/>
              </a:rPr>
              <a:t>). (B) Multiple Correspondance Analysis (MCA) results generated from binary version of flavonoid data. (C) Variable representations from MCA.</a:t>
            </a:r>
            <a:endParaRPr lang="en-US" sz="12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437709"/>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pic>
        <p:nvPicPr>
          <p:cNvPr id="3" name="Picture 2" descr="A screenshot of a cell phone&#10;&#10;Description automatically generated">
            <a:extLst>
              <a:ext uri="{FF2B5EF4-FFF2-40B4-BE49-F238E27FC236}">
                <a16:creationId xmlns:a16="http://schemas.microsoft.com/office/drawing/2014/main" id="{F8868859-DBC2-4F91-991F-8D5254E1D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40" y="184666"/>
            <a:ext cx="3386210" cy="8467915"/>
          </a:xfrm>
          <a:prstGeom prst="rect">
            <a:avLst/>
          </a:prstGeom>
        </p:spPr>
      </p:pic>
      <p:pic>
        <p:nvPicPr>
          <p:cNvPr id="6" name="Picture 5" descr="A close up of a piece of paper&#10;&#10;Description automatically generated">
            <a:extLst>
              <a:ext uri="{FF2B5EF4-FFF2-40B4-BE49-F238E27FC236}">
                <a16:creationId xmlns:a16="http://schemas.microsoft.com/office/drawing/2014/main" id="{F6407492-4494-4D33-A3C5-142005EF8774}"/>
              </a:ext>
            </a:extLst>
          </p:cNvPr>
          <p:cNvPicPr>
            <a:picLocks noChangeAspect="1"/>
          </p:cNvPicPr>
          <p:nvPr/>
        </p:nvPicPr>
        <p:blipFill rotWithShape="1">
          <a:blip r:embed="rId3">
            <a:extLst>
              <a:ext uri="{28A0092B-C50C-407E-A947-70E740481C1C}">
                <a14:useLocalDpi xmlns:a14="http://schemas.microsoft.com/office/drawing/2010/main" val="0"/>
              </a:ext>
            </a:extLst>
          </a:blip>
          <a:srcRect t="3356"/>
          <a:stretch/>
        </p:blipFill>
        <p:spPr>
          <a:xfrm>
            <a:off x="3771112" y="4712494"/>
            <a:ext cx="3816394" cy="3688340"/>
          </a:xfrm>
          <a:prstGeom prst="rect">
            <a:avLst/>
          </a:prstGeom>
        </p:spPr>
      </p:pic>
      <p:pic>
        <p:nvPicPr>
          <p:cNvPr id="8" name="Picture 7" descr="A picture containing text, map&#10;&#10;Description automatically generated">
            <a:extLst>
              <a:ext uri="{FF2B5EF4-FFF2-40B4-BE49-F238E27FC236}">
                <a16:creationId xmlns:a16="http://schemas.microsoft.com/office/drawing/2014/main" id="{E1A9D4DE-DAD7-4A1D-A5A5-1F6BB94C88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775" y="420778"/>
            <a:ext cx="3701306" cy="3701306"/>
          </a:xfrm>
          <a:prstGeom prst="rect">
            <a:avLst/>
          </a:prstGeom>
        </p:spPr>
      </p:pic>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228529"/>
            <a:ext cx="7772400" cy="830997"/>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Figure 3. </a:t>
            </a:r>
            <a:r>
              <a:rPr lang="en-US" sz="1200">
                <a:latin typeface="Arial" panose="020B0604020202020204" pitchFamily="34" charset="0"/>
                <a:cs typeface="Arial" panose="020B0604020202020204" pitchFamily="34" charset="0"/>
              </a:rPr>
              <a:t>Representative </a:t>
            </a:r>
            <a:r>
              <a:rPr lang="en-US" sz="1200" dirty="0">
                <a:latin typeface="Arial" panose="020B0604020202020204" pitchFamily="34" charset="0"/>
                <a:cs typeface="Arial" panose="020B0604020202020204" pitchFamily="34" charset="0"/>
              </a:rPr>
              <a:t>images </a:t>
            </a:r>
            <a:r>
              <a:rPr lang="en-US" sz="1200">
                <a:latin typeface="Arial" panose="020B0604020202020204" pitchFamily="34" charset="0"/>
                <a:cs typeface="Arial" panose="020B0604020202020204" pitchFamily="34" charset="0"/>
              </a:rPr>
              <a:t>of 13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selected for additional flavonoid and genome size profiling. </a:t>
            </a:r>
            <a:r>
              <a:rPr lang="en-US" sz="1200" dirty="0">
                <a:latin typeface="Arial" panose="020B0604020202020204" pitchFamily="34" charset="0"/>
                <a:cs typeface="Arial" panose="020B0604020202020204" pitchFamily="34" charset="0"/>
              </a:rPr>
              <a:t>Scale bar in bottom left of images represents a length of 5 cm. Images without a scale bar didn’t have a ruler included in the image. Colored circles next to species names indicate the clade which the species belongs to.</a:t>
            </a:r>
            <a:endParaRPr lang="en-US" sz="12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625137" y="4534908"/>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4949041" y="2428528"/>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97897" y="304138"/>
            <a:ext cx="1898623" cy="1968183"/>
            <a:chOff x="5000005" y="2744880"/>
            <a:chExt cx="1268165" cy="131462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1268165" cy="276999"/>
              <a:chOff x="6189694" y="5960010"/>
              <a:chExt cx="1268165" cy="27699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1130438"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469357" y="66519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5139406" y="4539403"/>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6170390" y="274373"/>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559118" y="6555836"/>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383335" y="274373"/>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62E8E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15058" y="368909"/>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3282438" y="2410238"/>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2902124" y="4404193"/>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F0B68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4562" y="2287073"/>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322980" y="6533140"/>
            <a:ext cx="1586808" cy="1883165"/>
            <a:chOff x="3851030" y="3520818"/>
            <a:chExt cx="945669"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15446" r="8876"/>
            <a:stretch/>
          </p:blipFill>
          <p:spPr>
            <a:xfrm>
              <a:off x="3851030" y="3520818"/>
              <a:ext cx="945669"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0" y="904273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a:t>
            </a:r>
            <a:r>
              <a:rPr lang="en-US" sz="1200">
                <a:latin typeface="Arial" panose="020B0604020202020204" pitchFamily="34" charset="0"/>
                <a:cs typeface="Arial" panose="020B0604020202020204" pitchFamily="34" charset="0"/>
              </a:rPr>
              <a:t>from 13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proposed flavonoid pathway for </a:t>
            </a:r>
            <a:r>
              <a:rPr lang="en-US" sz="1200" i="1" dirty="0">
                <a:latin typeface="Arial" panose="020B0604020202020204" pitchFamily="34" charset="0"/>
                <a:cs typeface="Arial" panose="020B0604020202020204" pitchFamily="34" charset="0"/>
              </a:rPr>
              <a:t>S. baicalensis</a:t>
            </a:r>
            <a:r>
              <a:rPr lang="en-US" sz="1200"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75916A86-8427-4BB0-A2D7-D6EE38B75B33}"/>
              </a:ext>
            </a:extLst>
          </p:cNvPr>
          <p:cNvPicPr>
            <a:picLocks noChangeAspect="1"/>
          </p:cNvPicPr>
          <p:nvPr/>
        </p:nvPicPr>
        <p:blipFill rotWithShape="1">
          <a:blip r:embed="rId2">
            <a:extLst>
              <a:ext uri="{28A0092B-C50C-407E-A947-70E740481C1C}">
                <a14:useLocalDpi xmlns:a14="http://schemas.microsoft.com/office/drawing/2010/main" val="0"/>
              </a:ext>
            </a:extLst>
          </a:blip>
          <a:srcRect b="10730"/>
          <a:stretch/>
        </p:blipFill>
        <p:spPr>
          <a:xfrm>
            <a:off x="480646" y="5027162"/>
            <a:ext cx="5398766" cy="40155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A459171-8641-4D9B-909F-58657B817727}"/>
              </a:ext>
            </a:extLst>
          </p:cNvPr>
          <p:cNvPicPr>
            <a:picLocks noChangeAspect="1"/>
          </p:cNvPicPr>
          <p:nvPr/>
        </p:nvPicPr>
        <p:blipFill rotWithShape="1">
          <a:blip r:embed="rId3">
            <a:extLst>
              <a:ext uri="{28A0092B-C50C-407E-A947-70E740481C1C}">
                <a14:useLocalDpi xmlns:a14="http://schemas.microsoft.com/office/drawing/2010/main" val="0"/>
              </a:ext>
            </a:extLst>
          </a:blip>
          <a:srcRect l="85131" r="1929"/>
          <a:stretch/>
        </p:blipFill>
        <p:spPr>
          <a:xfrm>
            <a:off x="5946010" y="952840"/>
            <a:ext cx="1268801" cy="5447413"/>
          </a:xfrm>
          <a:prstGeom prst="rect">
            <a:avLst/>
          </a:prstGeom>
        </p:spPr>
      </p:pic>
      <p:pic>
        <p:nvPicPr>
          <p:cNvPr id="11" name="Picture 10" descr="A close up of a map&#10;&#10;Description automatically generated">
            <a:extLst>
              <a:ext uri="{FF2B5EF4-FFF2-40B4-BE49-F238E27FC236}">
                <a16:creationId xmlns:a16="http://schemas.microsoft.com/office/drawing/2014/main" id="{D8464E3C-D7B1-4CAF-A920-0B927FA764AF}"/>
              </a:ext>
            </a:extLst>
          </p:cNvPr>
          <p:cNvPicPr>
            <a:picLocks noChangeAspect="1"/>
          </p:cNvPicPr>
          <p:nvPr/>
        </p:nvPicPr>
        <p:blipFill rotWithShape="1">
          <a:blip r:embed="rId4">
            <a:extLst>
              <a:ext uri="{28A0092B-C50C-407E-A947-70E740481C1C}">
                <a14:useLocalDpi xmlns:a14="http://schemas.microsoft.com/office/drawing/2010/main" val="0"/>
              </a:ext>
            </a:extLst>
          </a:blip>
          <a:srcRect b="46274"/>
          <a:stretch/>
        </p:blipFill>
        <p:spPr>
          <a:xfrm>
            <a:off x="480646" y="64613"/>
            <a:ext cx="5401630" cy="241799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8888489-1AF1-4AED-A3D6-97E8F6284964}"/>
              </a:ext>
            </a:extLst>
          </p:cNvPr>
          <p:cNvPicPr>
            <a:picLocks noChangeAspect="1"/>
          </p:cNvPicPr>
          <p:nvPr/>
        </p:nvPicPr>
        <p:blipFill rotWithShape="1">
          <a:blip r:embed="rId5">
            <a:extLst>
              <a:ext uri="{28A0092B-C50C-407E-A947-70E740481C1C}">
                <a14:useLocalDpi xmlns:a14="http://schemas.microsoft.com/office/drawing/2010/main" val="0"/>
              </a:ext>
            </a:extLst>
          </a:blip>
          <a:srcRect t="-1" b="46310"/>
          <a:stretch/>
        </p:blipFill>
        <p:spPr>
          <a:xfrm>
            <a:off x="477781" y="2546678"/>
            <a:ext cx="5401631" cy="2416415"/>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276225" y="2579537"/>
            <a:ext cx="6864095"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Genome sizes as estimated by flow cytometry. Cell colors indicate phylogenetic clade, as shown in Figure 1. </a:t>
            </a:r>
            <a:endParaRPr lang="en-US" sz="12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889773404"/>
              </p:ext>
            </p:extLst>
          </p:nvPr>
        </p:nvGraphicFramePr>
        <p:xfrm>
          <a:off x="276225" y="3128962"/>
          <a:ext cx="7331076" cy="4853207"/>
        </p:xfrm>
        <a:graphic>
          <a:graphicData uri="http://schemas.openxmlformats.org/drawingml/2006/table">
            <a:tbl>
              <a:tblPr firstRow="1" bandRow="1">
                <a:tableStyleId>{5C22544A-7EE6-4342-B048-85BDC9FD1C3A}</a:tableStyleId>
              </a:tblPr>
              <a:tblGrid>
                <a:gridCol w="1876425">
                  <a:extLst>
                    <a:ext uri="{9D8B030D-6E8A-4147-A177-3AD203B41FA5}">
                      <a16:colId xmlns:a16="http://schemas.microsoft.com/office/drawing/2014/main" val="2029667026"/>
                    </a:ext>
                  </a:extLst>
                </a:gridCol>
                <a:gridCol w="1640923">
                  <a:extLst>
                    <a:ext uri="{9D8B030D-6E8A-4147-A177-3AD203B41FA5}">
                      <a16:colId xmlns:a16="http://schemas.microsoft.com/office/drawing/2014/main" val="2119709971"/>
                    </a:ext>
                  </a:extLst>
                </a:gridCol>
                <a:gridCol w="1811266">
                  <a:extLst>
                    <a:ext uri="{9D8B030D-6E8A-4147-A177-3AD203B41FA5}">
                      <a16:colId xmlns:a16="http://schemas.microsoft.com/office/drawing/2014/main" val="1474592217"/>
                    </a:ext>
                  </a:extLst>
                </a:gridCol>
                <a:gridCol w="2002462">
                  <a:extLst>
                    <a:ext uri="{9D8B030D-6E8A-4147-A177-3AD203B41FA5}">
                      <a16:colId xmlns:a16="http://schemas.microsoft.com/office/drawing/2014/main" val="776672612"/>
                    </a:ext>
                  </a:extLst>
                </a:gridCol>
              </a:tblGrid>
              <a:tr h="281207">
                <a:tc rowSpan="2">
                  <a:txBody>
                    <a:bodyPr/>
                    <a:lstStyle/>
                    <a:p>
                      <a:r>
                        <a:rPr lang="en-US" sz="12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200">
                          <a:solidFill>
                            <a:schemeClr val="tx1"/>
                          </a:solidFill>
                          <a:latin typeface="Arial" panose="020B0604020202020204" pitchFamily="34" charset="0"/>
                          <a:cs typeface="Arial" panose="020B0604020202020204" pitchFamily="34" charset="0"/>
                        </a:rPr>
                        <a:t>Estimated genome size (</a:t>
                      </a:r>
                      <a:r>
                        <a:rPr lang="en-US" sz="1200" err="1">
                          <a:solidFill>
                            <a:schemeClr val="tx1"/>
                          </a:solidFill>
                          <a:latin typeface="Arial" panose="020B0604020202020204" pitchFamily="34" charset="0"/>
                          <a:cs typeface="Arial" panose="020B0604020202020204" pitchFamily="34" charset="0"/>
                        </a:rPr>
                        <a:t>Gbp</a:t>
                      </a:r>
                      <a:r>
                        <a:rPr lang="en-US" sz="12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rowSpan="3">
                  <a:txBody>
                    <a:bodyPr/>
                    <a:lstStyle/>
                    <a:p>
                      <a:r>
                        <a:rPr lang="en-US" sz="1200" i="1">
                          <a:latin typeface="Arial" panose="020B0604020202020204" pitchFamily="34" charset="0"/>
                          <a:cs typeface="Arial" panose="020B0604020202020204" pitchFamily="34" charset="0"/>
                        </a:rPr>
                        <a:t>S. baicalensis</a:t>
                      </a:r>
                    </a:p>
                  </a:txBody>
                  <a:tcPr anchor="ctr">
                    <a:lnT w="12700" cap="flat" cmpd="sng" algn="ctr">
                      <a:solidFill>
                        <a:schemeClr val="tx1"/>
                      </a:solidFill>
                      <a:prstDash val="solid"/>
                      <a:round/>
                      <a:headEnd type="none" w="med" len="med"/>
                      <a:tailEnd type="none" w="med" len="med"/>
                    </a:lnT>
                    <a:solidFill>
                      <a:srgbClr val="62E8EC"/>
                    </a:solidFill>
                  </a:tcPr>
                </a:tc>
                <a:tc rowSpan="3">
                  <a:txBody>
                    <a:bodyPr/>
                    <a:lstStyle/>
                    <a:p>
                      <a:r>
                        <a:rPr lang="en-US" sz="1200">
                          <a:latin typeface="Arial" panose="020B0604020202020204" pitchFamily="34" charset="0"/>
                          <a:cs typeface="Arial" panose="020B0604020202020204" pitchFamily="34" charset="0"/>
                        </a:rPr>
                        <a:t>0.54</a:t>
                      </a:r>
                    </a:p>
                  </a:txBody>
                  <a:tcPr anchor="ct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0.38 (Xu et al., 2020)</a:t>
                      </a:r>
                    </a:p>
                  </a:txBody>
                  <a:tcP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2n = 18 (Xu et al., 2020)</a:t>
                      </a:r>
                    </a:p>
                  </a:txBody>
                  <a:tcPr>
                    <a:lnT w="12700" cap="flat" cmpd="sng" algn="ctr">
                      <a:solidFill>
                        <a:schemeClr val="tx1"/>
                      </a:solidFill>
                      <a:prstDash val="solid"/>
                      <a:round/>
                      <a:headEnd type="none" w="med" len="med"/>
                      <a:tailEnd type="none" w="med" len="med"/>
                    </a:lnT>
                    <a:solidFill>
                      <a:srgbClr val="62E8EC"/>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(Zhao et al., 2019)</a:t>
                      </a:r>
                    </a:p>
                  </a:txBody>
                  <a:tcPr>
                    <a:solidFill>
                      <a:srgbClr val="62E8EC"/>
                    </a:solidFill>
                  </a:tcPr>
                </a:tc>
                <a:tc>
                  <a:txBody>
                    <a:bodyPr/>
                    <a:lstStyle/>
                    <a:p>
                      <a:r>
                        <a:rPr lang="en-US" sz="1200">
                          <a:latin typeface="Arial" panose="020B0604020202020204" pitchFamily="34" charset="0"/>
                          <a:cs typeface="Arial" panose="020B0604020202020204" pitchFamily="34" charset="0"/>
                        </a:rPr>
                        <a:t>2n = 18 (Zhao et al., 2019)</a:t>
                      </a:r>
                    </a:p>
                  </a:txBody>
                  <a:tcPr>
                    <a:solidFill>
                      <a:srgbClr val="62E8EC"/>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(Cole et al., 2008)</a:t>
                      </a:r>
                    </a:p>
                  </a:txBody>
                  <a:tcPr>
                    <a:solidFill>
                      <a:srgbClr val="62E8EC"/>
                    </a:solidFill>
                  </a:tcPr>
                </a:tc>
                <a:tc>
                  <a:txBody>
                    <a:bodyPr/>
                    <a:lstStyle/>
                    <a:p>
                      <a:endParaRPr lang="en-US" sz="1200">
                        <a:latin typeface="Arial" panose="020B0604020202020204" pitchFamily="34" charset="0"/>
                        <a:cs typeface="Arial" panose="020B0604020202020204" pitchFamily="34" charset="0"/>
                      </a:endParaRPr>
                    </a:p>
                  </a:txBody>
                  <a:tcPr>
                    <a:solidFill>
                      <a:srgbClr val="62E8EC"/>
                    </a:solidFill>
                  </a:tcPr>
                </a:tc>
                <a:extLst>
                  <a:ext uri="{0D108BD9-81ED-4DB2-BD59-A6C34878D82A}">
                    <a16:rowId xmlns:a16="http://schemas.microsoft.com/office/drawing/2014/main" val="67962752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strigillosa</a:t>
                      </a:r>
                      <a:endParaRPr lang="en-US" sz="1200" i="1">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3463362497"/>
                  </a:ext>
                </a:extLst>
              </a:tr>
              <a:tr h="256386">
                <a:tc>
                  <a:txBody>
                    <a:bodyPr/>
                    <a:lstStyle/>
                    <a:p>
                      <a:r>
                        <a:rPr lang="en-US" sz="1200" i="1">
                          <a:latin typeface="Arial" panose="020B0604020202020204" pitchFamily="34" charset="0"/>
                          <a:cs typeface="Arial" panose="020B0604020202020204" pitchFamily="34" charset="0"/>
                        </a:rPr>
                        <a:t>S. dependens</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30139849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indica</a:t>
                      </a:r>
                      <a:r>
                        <a:rPr lang="en-US" sz="1200" i="1">
                          <a:latin typeface="Arial" panose="020B0604020202020204" pitchFamily="34" charset="0"/>
                          <a:cs typeface="Arial" panose="020B0604020202020204" pitchFamily="34" charset="0"/>
                        </a:rPr>
                        <a:t> var. coccinea</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1580693449"/>
                  </a:ext>
                </a:extLst>
              </a:tr>
              <a:tr h="256386">
                <a:tc>
                  <a:txBody>
                    <a:bodyPr/>
                    <a:lstStyle/>
                    <a:p>
                      <a:r>
                        <a:rPr lang="en-US" sz="1200" i="1">
                          <a:latin typeface="Arial" panose="020B0604020202020204" pitchFamily="34" charset="0"/>
                          <a:cs typeface="Arial" panose="020B0604020202020204" pitchFamily="34" charset="0"/>
                        </a:rPr>
                        <a:t>S. barbata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0.52</a:t>
                      </a:r>
                    </a:p>
                  </a:txBody>
                  <a:tcPr>
                    <a:solidFill>
                      <a:srgbClr val="90DFB0"/>
                    </a:solidFill>
                  </a:tcPr>
                </a:tc>
                <a:tc>
                  <a:txBody>
                    <a:bodyPr/>
                    <a:lstStyle/>
                    <a:p>
                      <a:r>
                        <a:rPr lang="en-US" sz="1200">
                          <a:latin typeface="Arial" panose="020B0604020202020204" pitchFamily="34" charset="0"/>
                          <a:cs typeface="Arial" panose="020B0604020202020204" pitchFamily="34" charset="0"/>
                        </a:rPr>
                        <a:t>0.35 (Xu et al., 2020)</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2n = 26 (Xu et al., 2020)</a:t>
                      </a:r>
                    </a:p>
                  </a:txBody>
                  <a:tcPr>
                    <a:solidFill>
                      <a:srgbClr val="90DFB0"/>
                    </a:solidFill>
                  </a:tcPr>
                </a:tc>
                <a:extLst>
                  <a:ext uri="{0D108BD9-81ED-4DB2-BD59-A6C34878D82A}">
                    <a16:rowId xmlns:a16="http://schemas.microsoft.com/office/drawing/2014/main" val="874853464"/>
                  </a:ext>
                </a:extLst>
              </a:tr>
              <a:tr h="256386">
                <a:tc>
                  <a:txBody>
                    <a:bodyPr/>
                    <a:lstStyle/>
                    <a:p>
                      <a:r>
                        <a:rPr lang="en-US" sz="1200" i="1">
                          <a:latin typeface="Arial" panose="020B0604020202020204" pitchFamily="34" charset="0"/>
                          <a:cs typeface="Arial" panose="020B0604020202020204" pitchFamily="34" charset="0"/>
                        </a:rPr>
                        <a:t>S. insignis</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0.46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015371519"/>
                  </a:ext>
                </a:extLst>
              </a:tr>
              <a:tr h="256386">
                <a:tc>
                  <a:txBody>
                    <a:bodyPr/>
                    <a:lstStyle/>
                    <a:p>
                      <a:r>
                        <a:rPr lang="en-US" sz="1200" i="1">
                          <a:latin typeface="Arial" panose="020B0604020202020204" pitchFamily="34" charset="0"/>
                          <a:cs typeface="Arial" panose="020B0604020202020204" pitchFamily="34" charset="0"/>
                        </a:rPr>
                        <a:t>S. racemosa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r>
                        <a:rPr lang="en-US" sz="1200">
                          <a:latin typeface="Arial" panose="020B0604020202020204" pitchFamily="34" charset="0"/>
                          <a:cs typeface="Arial" panose="020B0604020202020204" pitchFamily="34" charset="0"/>
                        </a:rPr>
                        <a:t>0.37 (Cole et al., 2008)</a:t>
                      </a:r>
                    </a:p>
                  </a:txBody>
                  <a:tcPr>
                    <a:solidFill>
                      <a:srgbClr val="90DFB0"/>
                    </a:solidFill>
                  </a:tcPr>
                </a:tc>
                <a:tc>
                  <a:txBody>
                    <a:bodyPr/>
                    <a:lstStyle/>
                    <a:p>
                      <a:r>
                        <a:rPr lang="en-US" sz="1200">
                          <a:latin typeface="Arial" panose="020B0604020202020204" pitchFamily="34" charset="0"/>
                          <a:cs typeface="Arial" panose="020B0604020202020204" pitchFamily="34" charset="0"/>
                        </a:rPr>
                        <a:t>2n = 18 (Cole et al., 2008)</a:t>
                      </a:r>
                    </a:p>
                  </a:txBody>
                  <a:tcPr>
                    <a:solidFill>
                      <a:srgbClr val="90DFB0"/>
                    </a:solidFill>
                  </a:tcPr>
                </a:tc>
                <a:extLst>
                  <a:ext uri="{0D108BD9-81ED-4DB2-BD59-A6C34878D82A}">
                    <a16:rowId xmlns:a16="http://schemas.microsoft.com/office/drawing/2014/main" val="509316405"/>
                  </a:ext>
                </a:extLst>
              </a:tr>
              <a:tr h="256386">
                <a:tc>
                  <a:txBody>
                    <a:bodyPr/>
                    <a:lstStyle/>
                    <a:p>
                      <a:r>
                        <a:rPr lang="en-US" sz="1200" i="1">
                          <a:latin typeface="Arial" panose="020B0604020202020204" pitchFamily="34" charset="0"/>
                          <a:cs typeface="Arial" panose="020B0604020202020204" pitchFamily="34" charset="0"/>
                        </a:rPr>
                        <a:t>S. arenicola</a:t>
                      </a:r>
                    </a:p>
                  </a:txBody>
                  <a:tcPr>
                    <a:solidFill>
                      <a:srgbClr val="C6CE86"/>
                    </a:solidFill>
                  </a:tcPr>
                </a:tc>
                <a:tc>
                  <a:txBody>
                    <a:bodyPr/>
                    <a:lstStyle/>
                    <a:p>
                      <a:r>
                        <a:rPr lang="en-US" sz="1200" dirty="0">
                          <a:latin typeface="Arial" panose="020B0604020202020204" pitchFamily="34" charset="0"/>
                          <a:cs typeface="Arial" panose="020B0604020202020204" pitchFamily="34" charset="0"/>
                        </a:rPr>
                        <a:t>0.85</a:t>
                      </a: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extLst>
                  <a:ext uri="{0D108BD9-81ED-4DB2-BD59-A6C34878D82A}">
                    <a16:rowId xmlns:a16="http://schemas.microsoft.com/office/drawing/2014/main" val="2897624238"/>
                  </a:ext>
                </a:extLst>
              </a:tr>
              <a:tr h="256386">
                <a:tc>
                  <a:txBody>
                    <a:bodyPr/>
                    <a:lstStyle/>
                    <a:p>
                      <a:r>
                        <a:rPr lang="en-US" sz="1200" b="0" i="1">
                          <a:latin typeface="Arial" panose="020B0604020202020204" pitchFamily="34" charset="0"/>
                          <a:cs typeface="Arial" panose="020B0604020202020204" pitchFamily="34" charset="0"/>
                        </a:rPr>
                        <a:t>S. havanensis</a:t>
                      </a:r>
                    </a:p>
                  </a:txBody>
                  <a:tcPr>
                    <a:solidFill>
                      <a:srgbClr val="F0B682"/>
                    </a:solidFill>
                  </a:tcPr>
                </a:tc>
                <a:tc>
                  <a:txBody>
                    <a:bodyPr/>
                    <a:lstStyle/>
                    <a:p>
                      <a:r>
                        <a:rPr lang="en-US" sz="1200">
                          <a:latin typeface="Arial" panose="020B0604020202020204" pitchFamily="34" charset="0"/>
                          <a:cs typeface="Arial" panose="020B0604020202020204" pitchFamily="34" charset="0"/>
                        </a:rPr>
                        <a:t>0.37</a:t>
                      </a: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extLst>
                  <a:ext uri="{0D108BD9-81ED-4DB2-BD59-A6C34878D82A}">
                    <a16:rowId xmlns:a16="http://schemas.microsoft.com/office/drawing/2014/main" val="200827651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altissima</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89468455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tournefortii</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2368235859"/>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leonardii</a:t>
                      </a:r>
                      <a:endParaRPr lang="en-US" sz="1200" i="1">
                        <a:latin typeface="Arial" panose="020B0604020202020204" pitchFamily="34" charset="0"/>
                        <a:cs typeface="Arial" panose="020B0604020202020204" pitchFamily="34" charset="0"/>
                      </a:endParaRPr>
                    </a:p>
                  </a:txBody>
                  <a:tcPr>
                    <a:lnB w="12700" cmpd="sng">
                      <a:noFill/>
                    </a:lnB>
                    <a:noFill/>
                  </a:tcPr>
                </a:tc>
                <a:tc>
                  <a:txBody>
                    <a:bodyPr/>
                    <a:lstStyle/>
                    <a:p>
                      <a:r>
                        <a:rPr lang="en-US" sz="1200">
                          <a:latin typeface="Arial" panose="020B0604020202020204" pitchFamily="34" charset="0"/>
                          <a:cs typeface="Arial" panose="020B0604020202020204" pitchFamily="34" charset="0"/>
                        </a:rPr>
                        <a:t>0.50</a:t>
                      </a: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46048034"/>
                  </a:ext>
                </a:extLst>
              </a:tr>
              <a:tr h="256386">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r>
                        <a:rPr lang="en-US" sz="1200" i="1" dirty="0">
                          <a:latin typeface="Arial" panose="020B0604020202020204" pitchFamily="34" charset="0"/>
                          <a:cs typeface="Arial" panose="020B0604020202020204" pitchFamily="34" charset="0"/>
                        </a:rPr>
                        <a:t> var.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latin typeface="Arial" panose="020B0604020202020204" pitchFamily="34" charset="0"/>
                          <a:cs typeface="Arial" panose="020B0604020202020204" pitchFamily="34" charset="0"/>
                        </a:rPr>
                        <a:t>0.38</a:t>
                      </a:r>
                    </a:p>
                  </a:txBody>
                  <a:tcPr>
                    <a:lnL w="12700" cmpd="sng">
                      <a:noFill/>
                    </a:lnL>
                    <a:lnB w="12700" cap="flat" cmpd="sng" algn="ctr">
                      <a:solidFill>
                        <a:schemeClr val="tx1"/>
                      </a:solidFill>
                      <a:prstDash val="solid"/>
                      <a:round/>
                      <a:headEnd type="none" w="med" len="med"/>
                      <a:tailEnd type="none" w="med" len="med"/>
                    </a:lnB>
                    <a:noFill/>
                  </a:tcPr>
                </a:tc>
                <a:tc>
                  <a:txBody>
                    <a:bodyPr/>
                    <a:lstStyle/>
                    <a:p>
                      <a:endParaRPr lang="en-US" sz="120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2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156444" y="93165"/>
            <a:ext cx="396144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63C13F95-648D-4787-A649-7490F72BCB02}"/>
              </a:ext>
            </a:extLst>
          </p:cNvPr>
          <p:cNvGraphicFramePr>
            <a:graphicFrameLocks noGrp="1"/>
          </p:cNvGraphicFramePr>
          <p:nvPr>
            <p:extLst>
              <p:ext uri="{D42A27DB-BD31-4B8C-83A1-F6EECF244321}">
                <p14:modId xmlns:p14="http://schemas.microsoft.com/office/powerpoint/2010/main" val="4173922263"/>
              </p:ext>
            </p:extLst>
          </p:nvPr>
        </p:nvGraphicFramePr>
        <p:xfrm>
          <a:off x="156444" y="370163"/>
          <a:ext cx="7459511" cy="9595106"/>
        </p:xfrm>
        <a:graphic>
          <a:graphicData uri="http://schemas.openxmlformats.org/drawingml/2006/table">
            <a:tbl>
              <a:tblPr>
                <a:tableStyleId>{5202B0CA-FC54-4496-8BCA-5EF66A818D29}</a:tableStyleId>
              </a:tblPr>
              <a:tblGrid>
                <a:gridCol w="205709">
                  <a:extLst>
                    <a:ext uri="{9D8B030D-6E8A-4147-A177-3AD203B41FA5}">
                      <a16:colId xmlns:a16="http://schemas.microsoft.com/office/drawing/2014/main" val="99090620"/>
                    </a:ext>
                  </a:extLst>
                </a:gridCol>
                <a:gridCol w="1553102">
                  <a:extLst>
                    <a:ext uri="{9D8B030D-6E8A-4147-A177-3AD203B41FA5}">
                      <a16:colId xmlns:a16="http://schemas.microsoft.com/office/drawing/2014/main" val="1486800177"/>
                    </a:ext>
                  </a:extLst>
                </a:gridCol>
                <a:gridCol w="555411">
                  <a:extLst>
                    <a:ext uri="{9D8B030D-6E8A-4147-A177-3AD203B41FA5}">
                      <a16:colId xmlns:a16="http://schemas.microsoft.com/office/drawing/2014/main" val="3921315128"/>
                    </a:ext>
                  </a:extLst>
                </a:gridCol>
                <a:gridCol w="856261">
                  <a:extLst>
                    <a:ext uri="{9D8B030D-6E8A-4147-A177-3AD203B41FA5}">
                      <a16:colId xmlns:a16="http://schemas.microsoft.com/office/drawing/2014/main" val="2079490990"/>
                    </a:ext>
                  </a:extLst>
                </a:gridCol>
                <a:gridCol w="2273082">
                  <a:extLst>
                    <a:ext uri="{9D8B030D-6E8A-4147-A177-3AD203B41FA5}">
                      <a16:colId xmlns:a16="http://schemas.microsoft.com/office/drawing/2014/main" val="1549803623"/>
                    </a:ext>
                  </a:extLst>
                </a:gridCol>
                <a:gridCol w="2015946">
                  <a:extLst>
                    <a:ext uri="{9D8B030D-6E8A-4147-A177-3AD203B41FA5}">
                      <a16:colId xmlns:a16="http://schemas.microsoft.com/office/drawing/2014/main" val="904959797"/>
                    </a:ext>
                  </a:extLst>
                </a:gridCol>
              </a:tblGrid>
              <a:tr h="111571">
                <a:tc>
                  <a:txBody>
                    <a:bodyPr/>
                    <a:lstStyle/>
                    <a:p>
                      <a:pPr algn="l" fontAlgn="b"/>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Species</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Condition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Organ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Herbarium</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1" u="none" strike="noStrike">
                          <a:solidFill>
                            <a:srgbClr val="000000"/>
                          </a:solidFill>
                          <a:effectLst/>
                          <a:latin typeface="Arial" panose="020B0604020202020204" pitchFamily="34" charset="0"/>
                          <a:cs typeface="Arial" panose="020B0604020202020204" pitchFamily="34" charset="0"/>
                        </a:rPr>
                        <a:t>Voucher label</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377530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T. H. Everett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151031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altissima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M. Churadze 1007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37720059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946082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K. M. Naid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8224550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angustifolia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558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4409095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micrathum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Tiehm 16758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658199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antirrhinoides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N. D. Atwood 28625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48024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arenicola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906525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663586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astinae</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T. Howell 38532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2121674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baicalensis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541763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barbata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047130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2019-056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54508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blepharophylla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700" b="0" u="none" strike="noStrike">
                          <a:solidFill>
                            <a:srgbClr val="000000"/>
                          </a:solidFill>
                          <a:effectLst/>
                          <a:latin typeface="Arial" panose="020B0604020202020204" pitchFamily="34" charset="0"/>
                          <a:cs typeface="Arial" panose="020B0604020202020204" pitchFamily="34" charset="0"/>
                        </a:rPr>
                        <a:t>G. B. Hinton 1086 (NY)</a:t>
                      </a:r>
                      <a:endParaRPr lang="fi-FI"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85277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brittonii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P. Churchill 7376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5969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californica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434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665152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D. Cardenas et al. 42257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04105507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coerulea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T. S. Quedensley 10037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246170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costaricana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Cronquist 8834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939312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dependens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2019-065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074472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discolor</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 A. Bullock 740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8961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drumondii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L. C. Higgins 17229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5281653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elliptica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810206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epilobiifolia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E. Garton 22860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3228121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formosa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 et al. 11073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6624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fruticosa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23940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galericulata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Erskine &amp; A. J. Smith 2118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038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glabriuscula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40696642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guatemalensis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Alvarez 11028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8059192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havanensis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K. Small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4764129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3562228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heterophylla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e-DE" sz="700" b="0" u="none" strike="noStrike">
                          <a:solidFill>
                            <a:srgbClr val="000000"/>
                          </a:solidFill>
                          <a:effectLst/>
                          <a:latin typeface="Arial" panose="020B0604020202020204" pitchFamily="34" charset="0"/>
                          <a:cs typeface="Arial" panose="020B0604020202020204" pitchFamily="34" charset="0"/>
                        </a:rPr>
                        <a:t>A. Bertschinger s. n. (NY)</a:t>
                      </a:r>
                      <a:endParaRPr lang="de-D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98302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heydei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6242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483038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hispidula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12501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0425213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holmgreniorum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Schoolcraft 1222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813912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hookeri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O. Willioms et al. 28585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6842157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incanca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R. D. Thomas 150388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938338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indica var.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S. Kim &amp; S. T. Lee 2015-0298 (SWU)</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1638687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insignis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2015-0110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059317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integrifolia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640863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isochelia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70430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javalambrensis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Charpin et al.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38345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S. K. Lau 1915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478225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lateriflora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F. Buddell II 2352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929738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083018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leonardii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C. Arthwz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818395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8846839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leptosiplonsipkon</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Maplcoba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1495341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longifolia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Castillo &amp; J. M. Vargas 2722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90686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700" b="0" u="none" strike="noStrike">
                          <a:solidFill>
                            <a:srgbClr val="000000"/>
                          </a:solidFill>
                          <a:effectLst/>
                          <a:latin typeface="Arial" panose="020B0604020202020204" pitchFamily="34" charset="0"/>
                          <a:cs typeface="Arial" panose="020B0604020202020204" pitchFamily="34" charset="0"/>
                        </a:rPr>
                        <a:t>Jorge A. Molina 30005 (NY)</a:t>
                      </a:r>
                      <a:endParaRPr lang="pt-BR"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827816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lutilaba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Hinton et al. 21760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886908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microphylla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D. Ripley 14966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4107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multicularis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Assadi, Edmondson &amp; Miller 2135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184474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51703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2798710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64607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C. L. Lundell 14978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7138710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oblonga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H. Cramer 4871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383959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orientalis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E. Serowa &amp; E. Ryschowa s. n. (NY)</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0362830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ovata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et al. 170488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1577453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parvula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&amp; C. Slaughter 103883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81454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paucifolia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P. Jaeger 8796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12571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pekinensis var.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2015-0268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42974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peregrina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950986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pinnatifida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K. H. Rechinger 686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4987544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potosina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30562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5849136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prostrata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21180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6355691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przewalskii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L. Janczenko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3863609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pseudoserrata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09244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pulchella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R. Schischkin et al.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59193722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purpurascens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671301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racemosa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327889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5600100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relenorskyi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Donmez 3627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836498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resinosa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C. Freeman &amp; R. E. Brooks 3682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73359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sapphirina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S. L. Welsh 20585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25400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scordiifolia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H. Iltis et al. 307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785163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seleriana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C. G. Pringle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5304198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Carter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309975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siphocampuloides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S. D. White 4380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8272864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splendens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Villegas H. 00063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069713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strigillosa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20140705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43411983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suffrutscens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J. L. Reveal 3390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82571828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sumatrana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Hamel &amp; R. S. Toroes 767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4981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tessellata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13323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0137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tournefortii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07459506"/>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2941</TotalTime>
  <Words>2475</Words>
  <Application>Microsoft Office PowerPoint</Application>
  <PresentationFormat>Custom</PresentationFormat>
  <Paragraphs>533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94</cp:revision>
  <dcterms:created xsi:type="dcterms:W3CDTF">2020-05-26T19:49:14Z</dcterms:created>
  <dcterms:modified xsi:type="dcterms:W3CDTF">2020-08-17T17:59:03Z</dcterms:modified>
</cp:coreProperties>
</file>